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9" r:id="rId9"/>
    <p:sldId id="267" r:id="rId10"/>
    <p:sldId id="268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zet9LK63r0NCd2icuAdnOXK+F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06B636-D330-452C-BEB1-781EF271EE9E}">
  <a:tblStyle styleId="{F106B636-D330-452C-BEB1-781EF271EE9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DFD"/>
          </a:solidFill>
        </a:fill>
      </a:tcStyle>
    </a:wholeTbl>
    <a:band1H>
      <a:tcTxStyle/>
      <a:tcStyle>
        <a:tcBdr/>
        <a:fill>
          <a:solidFill>
            <a:srgbClr val="CDD8F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8F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43"/>
    <p:restoredTop sz="94665"/>
  </p:normalViewPr>
  <p:slideViewPr>
    <p:cSldViewPr snapToGrid="0">
      <p:cViewPr varScale="1">
        <p:scale>
          <a:sx n="55" d="100"/>
          <a:sy n="55" d="100"/>
        </p:scale>
        <p:origin x="200" y="1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4448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" descr="Классный марафон» для педагогов продолжится 27 июн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2F9BB7-8B3A-FE61-9611-5388BF9A088D}"/>
              </a:ext>
            </a:extLst>
          </p:cNvPr>
          <p:cNvSpPr txBox="1"/>
          <p:nvPr/>
        </p:nvSpPr>
        <p:spPr>
          <a:xfrm>
            <a:off x="773723" y="2048530"/>
            <a:ext cx="816971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>
              <a:solidFill>
                <a:srgbClr val="777777"/>
              </a:solidFill>
              <a:latin typeface="Helvetica Neue" panose="02000503000000020004" pitchFamily="2" charset="0"/>
            </a:endParaRPr>
          </a:p>
          <a:p>
            <a:r>
              <a:rPr lang="ru-RU" sz="2000" b="1" dirty="0"/>
              <a:t>Какой Я могу внести вклад в настоящее и будущее России? </a:t>
            </a:r>
          </a:p>
          <a:p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>
            <a:spLocks noGrp="1"/>
          </p:cNvSpPr>
          <p:nvPr>
            <p:ph type="body" idx="1"/>
          </p:nvPr>
        </p:nvSpPr>
        <p:spPr>
          <a:xfrm>
            <a:off x="311700" y="216548"/>
            <a:ext cx="8520600" cy="39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 dirty="0">
                <a:solidFill>
                  <a:schemeClr val="dk1"/>
                </a:solidFill>
              </a:rPr>
              <a:t>Девиз встречи: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 dirty="0">
                <a:solidFill>
                  <a:schemeClr val="dk1"/>
                </a:solidFill>
              </a:rPr>
              <a:t>«Работа в удовольствие!» 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 dirty="0">
                <a:solidFill>
                  <a:schemeClr val="dk1"/>
                </a:solidFill>
              </a:rPr>
              <a:t>ПРАВИЛА: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 dirty="0">
                <a:solidFill>
                  <a:schemeClr val="dk1"/>
                </a:solidFill>
              </a:rPr>
              <a:t>- Настрой!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 dirty="0">
                <a:solidFill>
                  <a:schemeClr val="dk1"/>
                </a:solidFill>
              </a:rPr>
              <a:t>- Тайминг!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dirty="0"/>
          </a:p>
        </p:txBody>
      </p:sp>
      <p:pic>
        <p:nvPicPr>
          <p:cNvPr id="66" name="Google Shape;6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7512" y="0"/>
            <a:ext cx="237648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>
            <a:spLocks noGrp="1"/>
          </p:cNvSpPr>
          <p:nvPr>
            <p:ph type="title"/>
          </p:nvPr>
        </p:nvSpPr>
        <p:spPr>
          <a:xfrm>
            <a:off x="128820" y="13599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/>
              <a:t>Разминка</a:t>
            </a:r>
            <a:endParaRPr/>
          </a:p>
        </p:txBody>
      </p:sp>
      <p:pic>
        <p:nvPicPr>
          <p:cNvPr id="2" name="Видеоразминка " descr="Видеоразминка ">
            <a:hlinkClick r:id="" action="ppaction://media"/>
            <a:extLst>
              <a:ext uri="{FF2B5EF4-FFF2-40B4-BE49-F238E27FC236}">
                <a16:creationId xmlns:a16="http://schemas.microsoft.com/office/drawing/2014/main" id="{22016C42-7E91-A897-B0CD-859B7BF19FF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52105" y="464654"/>
            <a:ext cx="7491895" cy="4214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>
            <a:spLocks noGrp="1"/>
          </p:cNvSpPr>
          <p:nvPr>
            <p:ph type="title"/>
          </p:nvPr>
        </p:nvSpPr>
        <p:spPr>
          <a:xfrm>
            <a:off x="-177403" y="170260"/>
            <a:ext cx="8515351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/>
              <a:t>Механика работы</a:t>
            </a:r>
            <a:endParaRPr/>
          </a:p>
        </p:txBody>
      </p:sp>
      <p:sp>
        <p:nvSpPr>
          <p:cNvPr id="78" name="Google Shape;78;p4"/>
          <p:cNvSpPr txBox="1"/>
          <p:nvPr/>
        </p:nvSpPr>
        <p:spPr>
          <a:xfrm>
            <a:off x="508398" y="1175148"/>
            <a:ext cx="3292078" cy="646331"/>
          </a:xfrm>
          <a:prstGeom prst="rect">
            <a:avLst/>
          </a:prstGeom>
          <a:solidFill>
            <a:srgbClr val="FFC000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Координатор деятельности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ЦНППМПР </a:t>
            </a:r>
            <a:endParaRPr/>
          </a:p>
        </p:txBody>
      </p:sp>
      <p:pic>
        <p:nvPicPr>
          <p:cNvPr id="79" name="Google Shape;7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7512" y="0"/>
            <a:ext cx="23764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4"/>
          <p:cNvSpPr txBox="1"/>
          <p:nvPr/>
        </p:nvSpPr>
        <p:spPr>
          <a:xfrm>
            <a:off x="4335101" y="1143111"/>
            <a:ext cx="2112169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Коссе Оксана Марьяновна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89068063201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kosse.o@uspu.ru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4"/>
          <p:cNvSpPr txBox="1"/>
          <p:nvPr/>
        </p:nvSpPr>
        <p:spPr>
          <a:xfrm>
            <a:off x="508398" y="2121694"/>
            <a:ext cx="3292078" cy="646331"/>
          </a:xfrm>
          <a:prstGeom prst="rect">
            <a:avLst/>
          </a:prstGeom>
          <a:solidFill>
            <a:srgbClr val="FFC000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Методический актив в муниципалитетах</a:t>
            </a:r>
            <a:endParaRPr/>
          </a:p>
        </p:txBody>
      </p:sp>
      <p:sp>
        <p:nvSpPr>
          <p:cNvPr id="82" name="Google Shape;82;p4"/>
          <p:cNvSpPr txBox="1"/>
          <p:nvPr/>
        </p:nvSpPr>
        <p:spPr>
          <a:xfrm>
            <a:off x="508398" y="3067050"/>
            <a:ext cx="3292078" cy="646331"/>
          </a:xfrm>
          <a:prstGeom prst="rect">
            <a:avLst/>
          </a:prstGeom>
          <a:solidFill>
            <a:srgbClr val="FFC000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Зам директоров по воспитательной работе</a:t>
            </a:r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4287441" y="3155619"/>
            <a:ext cx="2112169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 донести информацию для каждого классного руководителя</a:t>
            </a:r>
            <a:endParaRPr/>
          </a:p>
        </p:txBody>
      </p:sp>
      <p:sp>
        <p:nvSpPr>
          <p:cNvPr id="84" name="Google Shape;84;p4"/>
          <p:cNvSpPr txBox="1"/>
          <p:nvPr/>
        </p:nvSpPr>
        <p:spPr>
          <a:xfrm>
            <a:off x="4227909" y="1937026"/>
            <a:ext cx="2539603" cy="1015663"/>
          </a:xfrm>
          <a:prstGeom prst="rect">
            <a:avLst/>
          </a:prstGeom>
          <a:solidFill>
            <a:srgbClr val="FFC000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Организация встреч с зам. директоров по воспитательной работе в муниципалитетах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представление сведений координатору деятельности </a:t>
            </a:r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3945724" y="1431652"/>
            <a:ext cx="269096" cy="4571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3868088" y="2436970"/>
            <a:ext cx="269096" cy="4571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3945724" y="3339408"/>
            <a:ext cx="269096" cy="4571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 txBox="1">
            <a:spLocks noGrp="1"/>
          </p:cNvSpPr>
          <p:nvPr>
            <p:ph type="body" idx="1"/>
          </p:nvPr>
        </p:nvSpPr>
        <p:spPr>
          <a:xfrm>
            <a:off x="195223" y="558248"/>
            <a:ext cx="4573800" cy="4585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>
              <a:buAutoNum type="arabicPeriod"/>
            </a:pPr>
            <a:r>
              <a:rPr lang="ru-RU" dirty="0"/>
              <a:t>Какие примеры из Вашего личного и профессионального опыта могут стать </a:t>
            </a:r>
            <a:r>
              <a:rPr lang="ru-RU" dirty="0" err="1"/>
              <a:t>опорои</a:t>
            </a:r>
            <a:r>
              <a:rPr lang="ru-RU" dirty="0"/>
              <a:t>̆ в проведении занятий «Разговор о важном»? </a:t>
            </a:r>
          </a:p>
          <a:p>
            <a:pPr lvl="0">
              <a:buAutoNum type="arabicPeriod"/>
            </a:pPr>
            <a:endParaRPr lang="ru-RU" dirty="0"/>
          </a:p>
          <a:p>
            <a:pPr lvl="0">
              <a:buAutoNum type="arabicPeriod"/>
            </a:pPr>
            <a:r>
              <a:rPr lang="ru-RU" dirty="0"/>
              <a:t>Какое достижение </a:t>
            </a:r>
            <a:r>
              <a:rPr lang="ru-RU" dirty="0" err="1"/>
              <a:t>современнои</a:t>
            </a:r>
            <a:r>
              <a:rPr lang="ru-RU" dirty="0"/>
              <a:t>̆ России лично Вы считаете самым значимым? Как бы Вы рассказали об этом достижении своим ученикам? </a:t>
            </a:r>
          </a:p>
        </p:txBody>
      </p:sp>
      <p:sp>
        <p:nvSpPr>
          <p:cNvPr id="106" name="Google Shape;106;p7"/>
          <p:cNvSpPr txBox="1"/>
          <p:nvPr/>
        </p:nvSpPr>
        <p:spPr>
          <a:xfrm>
            <a:off x="5183800" y="1838100"/>
            <a:ext cx="3458400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ru-RU" sz="7000" b="1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3 мин.</a:t>
            </a:r>
            <a:endParaRPr sz="7000" b="1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100"/>
              <a:t>1 КЕЙС</a:t>
            </a:r>
            <a:endParaRPr/>
          </a:p>
        </p:txBody>
      </p:sp>
      <p:sp>
        <p:nvSpPr>
          <p:cNvPr id="112" name="Google Shape;112;p8"/>
          <p:cNvSpPr txBox="1">
            <a:spLocks noGrp="1"/>
          </p:cNvSpPr>
          <p:nvPr>
            <p:ph type="body" idx="1"/>
          </p:nvPr>
        </p:nvSpPr>
        <p:spPr>
          <a:xfrm>
            <a:off x="311700" y="1000586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114300" indent="0">
              <a:buNone/>
            </a:pPr>
            <a:r>
              <a:rPr lang="ru-RU" sz="2400" dirty="0"/>
              <a:t>При подготовке к занятиям «Разговор о важном» Вы с коллегами прочитали в методических рекомендациях о важности первого этапа – мотивации ребят к диалогу. Например, в начале занятия предлагается посмотреть отрывок из фильма. </a:t>
            </a:r>
            <a:r>
              <a:rPr lang="ru-RU" sz="2400" b="1" dirty="0"/>
              <a:t>Какие еще форматы работы, типы заданий Вы бы предложили своим коллегам использовать, чтобы вовлечь ребят в активную деятельность на занятии? </a:t>
            </a:r>
          </a:p>
        </p:txBody>
      </p:sp>
      <p:sp>
        <p:nvSpPr>
          <p:cNvPr id="113" name="Google Shape;113;p8"/>
          <p:cNvSpPr txBox="1"/>
          <p:nvPr/>
        </p:nvSpPr>
        <p:spPr>
          <a:xfrm>
            <a:off x="5487786" y="3785936"/>
            <a:ext cx="34584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ru-RU" sz="70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3 мин.</a:t>
            </a:r>
            <a:endParaRPr sz="70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ru-RU" sz="2100" dirty="0">
                <a:solidFill>
                  <a:schemeClr val="dk1"/>
                </a:solidFill>
              </a:rPr>
              <a:t> </a:t>
            </a: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dirty="0"/>
          </a:p>
        </p:txBody>
      </p:sp>
      <p:sp>
        <p:nvSpPr>
          <p:cNvPr id="120" name="Google Shape;120;p9"/>
          <p:cNvSpPr txBox="1"/>
          <p:nvPr/>
        </p:nvSpPr>
        <p:spPr>
          <a:xfrm>
            <a:off x="5526026" y="3740147"/>
            <a:ext cx="34584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ru-RU" sz="7000" b="1" dirty="0">
                <a:solidFill>
                  <a:srgbClr val="FF9900"/>
                </a:solidFill>
              </a:rPr>
              <a:t>5</a:t>
            </a:r>
            <a:r>
              <a:rPr lang="ru-RU" sz="7000" b="1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мин.</a:t>
            </a:r>
            <a:endParaRPr sz="7000" b="1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033585-6B23-BFEC-A6AB-B68CF198989C}"/>
              </a:ext>
            </a:extLst>
          </p:cNvPr>
          <p:cNvSpPr txBox="1"/>
          <p:nvPr/>
        </p:nvSpPr>
        <p:spPr>
          <a:xfrm>
            <a:off x="159574" y="540425"/>
            <a:ext cx="88248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Совместно группой выберите один из учебных предметов и две-три темы, на занятиях по которым можно поговорить с детьми о достижениях </a:t>
            </a:r>
            <a:r>
              <a:rPr lang="ru-RU" sz="2800" dirty="0" err="1"/>
              <a:t>нашеи</a:t>
            </a:r>
            <a:r>
              <a:rPr lang="ru-RU" sz="2800" dirty="0"/>
              <a:t>̆ страны. </a:t>
            </a:r>
          </a:p>
          <a:p>
            <a:endParaRPr lang="ru-RU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9191D231-3EDB-31FB-3EEF-8B3EC88CF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349568"/>
              </p:ext>
            </p:extLst>
          </p:nvPr>
        </p:nvGraphicFramePr>
        <p:xfrm>
          <a:off x="1459992" y="2457792"/>
          <a:ext cx="6096000" cy="1259840"/>
        </p:xfrm>
        <a:graphic>
          <a:graphicData uri="http://schemas.openxmlformats.org/drawingml/2006/table">
            <a:tbl>
              <a:tblPr firstRow="1" bandRow="1">
                <a:tableStyleId>{F106B636-D330-452C-BEB1-781EF271EE9E}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44113565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90614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Предмет, тема, класс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Достижения современной России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031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722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54999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 txBox="1">
            <a:spLocks noGrp="1"/>
          </p:cNvSpPr>
          <p:nvPr>
            <p:ph type="body" idx="1"/>
          </p:nvPr>
        </p:nvSpPr>
        <p:spPr>
          <a:xfrm>
            <a:off x="311700" y="95479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23568" lvl="0" indent="0">
              <a:buSzPct val="92664"/>
              <a:buNone/>
            </a:pP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̆ регион России – родина героя. Возможно, житель Вашего города или выпускник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̆ школы как раз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̆ герой.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Найдите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информацию, посвященную двум таким людям: из истории и из современности. В беседах на какие важные темы Вы можете использовать информацию об этих героях? </a:t>
            </a:r>
          </a:p>
        </p:txBody>
      </p:sp>
      <p:sp>
        <p:nvSpPr>
          <p:cNvPr id="2" name="Google Shape;120;p9">
            <a:extLst>
              <a:ext uri="{FF2B5EF4-FFF2-40B4-BE49-F238E27FC236}">
                <a16:creationId xmlns:a16="http://schemas.microsoft.com/office/drawing/2014/main" id="{E484561E-AE41-213F-55C9-28BE1A065278}"/>
              </a:ext>
            </a:extLst>
          </p:cNvPr>
          <p:cNvSpPr txBox="1"/>
          <p:nvPr/>
        </p:nvSpPr>
        <p:spPr>
          <a:xfrm>
            <a:off x="5526026" y="3740147"/>
            <a:ext cx="34584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ru-RU" sz="7000" b="1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3 мин.</a:t>
            </a:r>
            <a:endParaRPr sz="7000" b="1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6566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/>
              <a:t>Рефлексия</a:t>
            </a:r>
            <a:endParaRPr/>
          </a:p>
        </p:txBody>
      </p:sp>
      <p:sp>
        <p:nvSpPr>
          <p:cNvPr id="138" name="Google Shape;138;p12"/>
          <p:cNvSpPr txBox="1">
            <a:spLocks noGrp="1"/>
          </p:cNvSpPr>
          <p:nvPr>
            <p:ph type="body" idx="1"/>
          </p:nvPr>
        </p:nvSpPr>
        <p:spPr>
          <a:xfrm>
            <a:off x="311700" y="1017724"/>
            <a:ext cx="8520600" cy="395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ru-RU" dirty="0"/>
              <a:t>Какие формы </a:t>
            </a:r>
            <a:r>
              <a:rPr lang="ru-RU" dirty="0" err="1"/>
              <a:t>воспитательнои</a:t>
            </a:r>
            <a:r>
              <a:rPr lang="ru-RU" dirty="0"/>
              <a:t>̆ и </a:t>
            </a:r>
            <a:r>
              <a:rPr lang="ru-RU" dirty="0" err="1"/>
              <a:t>учебнои</a:t>
            </a:r>
            <a:r>
              <a:rPr lang="ru-RU" dirty="0"/>
              <a:t>̆ работы совместно с коллегами Вы можете использовать в школе для того, чтобы продемонстрировать ученикам значимость вклада каждого в общее дело? </a:t>
            </a:r>
          </a:p>
          <a:p>
            <a:pPr lvl="0">
              <a:buFont typeface="+mj-lt"/>
              <a:buAutoNum type="arabicPeriod"/>
            </a:pPr>
            <a:r>
              <a:rPr lang="ru-RU" dirty="0"/>
              <a:t>Как Ваша школа может использовать потенциал местного сообщества для достижения ключевых </a:t>
            </a:r>
            <a:r>
              <a:rPr lang="ru-RU" dirty="0" err="1"/>
              <a:t>целеи</a:t>
            </a:r>
            <a:r>
              <a:rPr lang="ru-RU" dirty="0"/>
              <a:t>̆ </a:t>
            </a:r>
            <a:r>
              <a:rPr lang="ru-RU" dirty="0" err="1"/>
              <a:t>воспитательнои</a:t>
            </a:r>
            <a:r>
              <a:rPr lang="ru-RU" dirty="0"/>
              <a:t>̆ работы? </a:t>
            </a:r>
          </a:p>
          <a:p>
            <a:pPr lvl="0">
              <a:buFont typeface="+mj-lt"/>
              <a:buAutoNum type="arabicPeriod"/>
            </a:pPr>
            <a:r>
              <a:rPr lang="ru-RU" dirty="0"/>
              <a:t>Какие ресурсы есть у Вас как у учителя-предметника для того, чтобы в течение недели (учебного периода) поддерживать позитивные процессы, которые были инициированы в ходе занятий «Разговор о важном»? </a:t>
            </a:r>
          </a:p>
          <a:p>
            <a:pPr lvl="0">
              <a:buFont typeface="+mj-lt"/>
              <a:buAutoNum type="arabicPeriod"/>
            </a:pPr>
            <a:r>
              <a:rPr lang="ru-RU" dirty="0"/>
              <a:t>Как в течение учебного года Вы выстроите стратегию выполнения учениками тех заданий, которые они получили после занятия «Разговор о важном»?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388</Words>
  <Application>Microsoft Macintosh PowerPoint</Application>
  <PresentationFormat>Экран (16:9)</PresentationFormat>
  <Paragraphs>39</Paragraphs>
  <Slides>10</Slides>
  <Notes>10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Helvetica Neue</vt:lpstr>
      <vt:lpstr>Times New Roman</vt:lpstr>
      <vt:lpstr>Simple Light</vt:lpstr>
      <vt:lpstr>Презентация PowerPoint</vt:lpstr>
      <vt:lpstr>Презентация PowerPoint</vt:lpstr>
      <vt:lpstr>Разминка</vt:lpstr>
      <vt:lpstr>Механика работы</vt:lpstr>
      <vt:lpstr>Презентация PowerPoint</vt:lpstr>
      <vt:lpstr>1 КЕЙС</vt:lpstr>
      <vt:lpstr>Презентация PowerPoint</vt:lpstr>
      <vt:lpstr>Презентация PowerPoint</vt:lpstr>
      <vt:lpstr>Рефлексия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Оксана Князева</cp:lastModifiedBy>
  <cp:revision>3</cp:revision>
  <dcterms:modified xsi:type="dcterms:W3CDTF">2022-08-07T17:47:40Z</dcterms:modified>
</cp:coreProperties>
</file>